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93" r:id="rId4"/>
    <p:sldId id="299" r:id="rId5"/>
    <p:sldId id="300" r:id="rId6"/>
    <p:sldId id="259" r:id="rId7"/>
    <p:sldId id="261" r:id="rId8"/>
    <p:sldId id="262" r:id="rId9"/>
    <p:sldId id="265" r:id="rId10"/>
    <p:sldId id="301" r:id="rId11"/>
    <p:sldId id="266" r:id="rId12"/>
    <p:sldId id="303" r:id="rId13"/>
    <p:sldId id="297" r:id="rId14"/>
    <p:sldId id="296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>
                <a:solidFill>
                  <a:srgbClr val="002060"/>
                </a:solidFill>
              </a:rPr>
              <a:t>Vizsgázók száma</a:t>
            </a:r>
            <a:endParaRPr lang="hu-HU" sz="140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1400"/>
              <a:t>2021</a:t>
            </a:r>
            <a:endParaRPr lang="en-US" sz="1400"/>
          </a:p>
        </c:rich>
      </c:tx>
      <c:layout>
        <c:manualLayout>
          <c:xMode val="edge"/>
          <c:yMode val="edge"/>
          <c:x val="0.3174114491251600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Vizsgázók száma</c:v>
          </c:tx>
          <c:invertIfNegative val="0"/>
          <c:cat>
            <c:strRef>
              <c:f>'Vizsgázók száma'!$A$2:$A$7</c:f>
              <c:strCache>
                <c:ptCount val="6"/>
                <c:pt idx="0">
                  <c:v>Február</c:v>
                </c:pt>
                <c:pt idx="1">
                  <c:v>Április</c:v>
                </c:pt>
                <c:pt idx="2">
                  <c:v>Május</c:v>
                </c:pt>
                <c:pt idx="3">
                  <c:v>Szeptember</c:v>
                </c:pt>
                <c:pt idx="4">
                  <c:v>Október</c:v>
                </c:pt>
                <c:pt idx="5">
                  <c:v>December</c:v>
                </c:pt>
              </c:strCache>
            </c:strRef>
          </c:cat>
          <c:val>
            <c:numRef>
              <c:f>'Vizsgázók száma'!$B$2:$B$7</c:f>
              <c:numCache>
                <c:formatCode>General</c:formatCode>
                <c:ptCount val="6"/>
                <c:pt idx="0">
                  <c:v>27</c:v>
                </c:pt>
                <c:pt idx="1">
                  <c:v>26</c:v>
                </c:pt>
                <c:pt idx="2">
                  <c:v>35</c:v>
                </c:pt>
                <c:pt idx="3">
                  <c:v>16</c:v>
                </c:pt>
                <c:pt idx="4">
                  <c:v>6</c:v>
                </c:pt>
                <c:pt idx="5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62304"/>
        <c:axId val="117086976"/>
        <c:axId val="0"/>
      </c:bar3DChart>
      <c:catAx>
        <c:axId val="3376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086976"/>
        <c:crosses val="autoZero"/>
        <c:auto val="1"/>
        <c:lblAlgn val="ctr"/>
        <c:lblOffset val="100"/>
        <c:noMultiLvlLbl val="0"/>
      </c:catAx>
      <c:valAx>
        <c:axId val="11708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62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266957093018883"/>
          <c:y val="9.70031107654705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96720484259393E-2"/>
          <c:y val="0.17941238183307617"/>
          <c:w val="0.67507084213088375"/>
          <c:h val="0.78867438196374451"/>
        </c:manualLayout>
      </c:layout>
      <c:pie3DChart>
        <c:varyColors val="1"/>
        <c:ser>
          <c:idx val="0"/>
          <c:order val="0"/>
          <c:tx>
            <c:v>2020</c:v>
          </c:tx>
          <c:cat>
            <c:strRef>
              <c:f>Munka1!$B$26:$B$28</c:f>
              <c:strCache>
                <c:ptCount val="3"/>
                <c:pt idx="0">
                  <c:v>Tanár</c:v>
                </c:pt>
                <c:pt idx="1">
                  <c:v>Barát, ismerős</c:v>
                </c:pt>
                <c:pt idx="2">
                  <c:v>Hírdetés</c:v>
                </c:pt>
              </c:strCache>
            </c:strRef>
          </c:cat>
          <c:val>
            <c:numRef>
              <c:f>Munka1!$C$26:$C$28</c:f>
              <c:numCache>
                <c:formatCode>General</c:formatCode>
                <c:ptCount val="3"/>
                <c:pt idx="0">
                  <c:v>77</c:v>
                </c:pt>
                <c:pt idx="1">
                  <c:v>22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2021</c:v>
          </c:tx>
          <c:cat>
            <c:strRef>
              <c:f>Munka1!$B$32:$B$34</c:f>
              <c:strCache>
                <c:ptCount val="3"/>
                <c:pt idx="0">
                  <c:v>Tanár</c:v>
                </c:pt>
                <c:pt idx="1">
                  <c:v>Barát, ismerős</c:v>
                </c:pt>
                <c:pt idx="2">
                  <c:v>Hírdetés</c:v>
                </c:pt>
              </c:strCache>
            </c:strRef>
          </c:cat>
          <c:val>
            <c:numRef>
              <c:f>Munka1!$C$32:$C$34</c:f>
              <c:numCache>
                <c:formatCode>General</c:formatCode>
                <c:ptCount val="3"/>
                <c:pt idx="0">
                  <c:v>60</c:v>
                </c:pt>
                <c:pt idx="1">
                  <c:v>35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7836-2003-4148-8BEA-D15C3CCAC210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C4DB-371C-464A-BC9D-7DEA8E9187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12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7C4DB-371C-464A-BC9D-7DEA8E91872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91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BC03A-E83E-43EF-871D-09F4769CF86E}" type="datetimeFigureOut">
              <a:rPr lang="hu-HU" smtClean="0"/>
              <a:t>2021.12.06.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E92D45-8628-4245-809A-671CE772ED2C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éptalálat a következőre: „erkel gimnázium gyula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366568" cy="35510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>
                <a:effectLst/>
                <a:latin typeface="+mn-lt"/>
              </a:rPr>
              <a:t/>
            </a:r>
            <a:br>
              <a:rPr lang="hu-HU" sz="3600" dirty="0" smtClean="0">
                <a:effectLst/>
                <a:latin typeface="+mn-lt"/>
              </a:rPr>
            </a:br>
            <a:r>
              <a:rPr lang="hu-HU" sz="3600" dirty="0" smtClean="0">
                <a:effectLst/>
                <a:latin typeface="+mn-lt"/>
              </a:rPr>
              <a:t/>
            </a:r>
            <a:br>
              <a:rPr lang="hu-HU" sz="3600" dirty="0" smtClean="0">
                <a:effectLst/>
                <a:latin typeface="+mn-lt"/>
              </a:rPr>
            </a:br>
            <a:r>
              <a:rPr lang="hu-HU" sz="3600" dirty="0">
                <a:effectLst/>
                <a:latin typeface="+mn-lt"/>
              </a:rPr>
              <a:t/>
            </a:r>
            <a:br>
              <a:rPr lang="hu-HU" sz="3600" dirty="0">
                <a:effectLst/>
                <a:latin typeface="+mn-lt"/>
              </a:rPr>
            </a:br>
            <a:endParaRPr lang="hu-HU" sz="3600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93664" y="980728"/>
            <a:ext cx="6480720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siker útja mindig építés alatt áll</a:t>
            </a:r>
            <a:r>
              <a:rPr lang="hu-HU" sz="20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(Lily Tomlin)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Visszajelzések:</a:t>
            </a:r>
            <a:endParaRPr lang="hu-HU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37192"/>
          </a:xfrm>
        </p:spPr>
        <p:txBody>
          <a:bodyPr>
            <a:normAutofit/>
          </a:bodyPr>
          <a:lstStyle/>
          <a:p>
            <a:r>
              <a:rPr lang="hu-HU" sz="2000" dirty="0" smtClean="0"/>
              <a:t>„Barátságos teremfelügyelők, diákbarát vizsgahely.”</a:t>
            </a:r>
          </a:p>
          <a:p>
            <a:r>
              <a:rPr lang="hu-HU" sz="2000" dirty="0" smtClean="0"/>
              <a:t>„Minden jó volt.”</a:t>
            </a:r>
          </a:p>
          <a:p>
            <a:r>
              <a:rPr lang="hu-HU" sz="2000" dirty="0" smtClean="0"/>
              <a:t>„Korrekt, barátságos vizsgahely.”</a:t>
            </a:r>
          </a:p>
          <a:p>
            <a:r>
              <a:rPr lang="hu-HU" sz="2000" dirty="0" smtClean="0"/>
              <a:t>„Pozitív élmény, precíz szervezés. Mindenkinek ajánlom!”</a:t>
            </a:r>
          </a:p>
          <a:p>
            <a:r>
              <a:rPr lang="hu-HU" sz="2000" dirty="0" smtClean="0"/>
              <a:t>„Jó, hogy a szóbeli vizsgán </a:t>
            </a:r>
            <a:r>
              <a:rPr lang="hu-HU" sz="2000" u="sng" dirty="0" smtClean="0"/>
              <a:t>csak</a:t>
            </a:r>
            <a:r>
              <a:rPr lang="hu-HU" sz="2000" dirty="0" smtClean="0"/>
              <a:t> beszélgetni kell.”</a:t>
            </a:r>
          </a:p>
          <a:p>
            <a:r>
              <a:rPr lang="hu-HU" sz="2000" dirty="0" smtClean="0"/>
              <a:t>„Nagyon kedves vizsgáztatók. Ide kell jönni vizsgázni!” (december)</a:t>
            </a:r>
          </a:p>
          <a:p>
            <a:r>
              <a:rPr lang="hu-HU" sz="2000" dirty="0" smtClean="0"/>
              <a:t>„Jót szórakoztunk a vizsgáztatókkal. Megnevettettem őket.” </a:t>
            </a:r>
            <a:r>
              <a:rPr lang="hu-HU" sz="2000" dirty="0"/>
              <a:t>(</a:t>
            </a:r>
            <a:r>
              <a:rPr lang="hu-HU" sz="2000" dirty="0" smtClean="0"/>
              <a:t>december)</a:t>
            </a:r>
          </a:p>
          <a:p>
            <a:r>
              <a:rPr lang="hu-HU" sz="2000" dirty="0" smtClean="0"/>
              <a:t>„Nagyon izgultam, pedig nem kellett volna, a vizsgáztatók kedvesek voltak. (De azért nem szeretnék még egyszer jönni..)” (december)</a:t>
            </a:r>
          </a:p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9218" name="Picture 2" descr="E:\éva\GYAT\Bázisintézményi beszámoló 2021 december\Fotók\elégedettsé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1872208" cy="11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éva\GYAT\Bázisintézményi beszámoló 2021 december\Fotók\Lcer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924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u-HU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Felkészülést segítő kiadványok</a:t>
            </a:r>
            <a:endParaRPr lang="hu-HU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E:\éva\GYAT\Bázisintézményi beszámoló 2021 december\Fotók\Simply 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1512168" cy="20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éva\GYAT\Bázisintézményi beszámoló 2021 december\Fotók\Simply C1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20" y="1628924"/>
            <a:ext cx="15668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éva\GYAT\Bázisintézményi beszámoló 2021 december\Fotók\Succeed 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34" y="1628924"/>
            <a:ext cx="1512168" cy="2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éva\GYAT\Bázisintézményi beszámoló 2021 december\Fotók\Succeed 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924"/>
            <a:ext cx="15121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éva\GYAT\Bázisintézményi beszámoló 2021 december\Fotók\Prep Guide B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5348"/>
            <a:ext cx="165618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éva\GYAT\Bázisintézményi beszámoló 2021 december\Fotók\Prep Guide C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75348"/>
            <a:ext cx="156649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éva\GYAT\Bázisintézményi beszámoló 2021 december\Fotók\Practice test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1" y="3958332"/>
            <a:ext cx="165143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éva\GYAT\Bázisintézményi beszámoló 2021 december\Fotók\Ready for LC B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24" y="3975348"/>
            <a:ext cx="1505992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u-HU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Rendszeres on-line továbbképzések </a:t>
            </a:r>
            <a:r>
              <a:rPr lang="hu-HU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vizsgáztatóknak</a:t>
            </a:r>
            <a:br>
              <a:rPr lang="hu-HU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felkészítő tanároknak</a:t>
            </a:r>
            <a:endParaRPr lang="hu-HU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sz="1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Assessing writing B2/C1 level</a:t>
            </a:r>
            <a:r>
              <a:rPr lang="hu-HU" sz="2000" dirty="0" smtClean="0"/>
              <a:t> (november)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Classroom techniques for teaching writing</a:t>
            </a:r>
            <a:r>
              <a:rPr lang="hu-HU" sz="2000" dirty="0" smtClean="0"/>
              <a:t> (november)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Classroom techniques for teaching speaking</a:t>
            </a:r>
            <a:r>
              <a:rPr lang="hu-HU" sz="2000" dirty="0" smtClean="0"/>
              <a:t> (november)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Assessing speaking and writing</a:t>
            </a:r>
            <a:r>
              <a:rPr lang="hu-HU" sz="2000" dirty="0" smtClean="0"/>
              <a:t> (november)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Exam preparation methodology  </a:t>
            </a:r>
            <a:r>
              <a:rPr lang="hu-HU" sz="2000" dirty="0" smtClean="0"/>
              <a:t>Freestyle Q&amp;A online session (december)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3074" name="Picture 2" descr="E:\éva\GYAT\Programok\2021-2022\Decem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79510"/>
            <a:ext cx="3096344" cy="206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éva\GYAT\Programok\2021-2022\Online képzések novemb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736304" cy="20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találat a következőre: „siker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7488"/>
            <a:ext cx="311718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Képtalálat a következőre: „siker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35" y="2190750"/>
            <a:ext cx="3086637" cy="2241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64728" y="764704"/>
            <a:ext cx="8305800" cy="852704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>
                <a:latin typeface="Bradley Hand ITC" panose="03070402050302030203" pitchFamily="66" charset="0"/>
              </a:rPr>
              <a:t>„A siker létráját nem lehet zsebre tett kézzel megmászni”</a:t>
            </a:r>
            <a:br>
              <a:rPr lang="hu-HU" sz="2400" b="1" dirty="0" smtClean="0">
                <a:latin typeface="Bradley Hand ITC" panose="03070402050302030203" pitchFamily="66" charset="0"/>
              </a:rPr>
            </a:br>
            <a:r>
              <a:rPr lang="hu-HU" sz="1800" dirty="0" smtClean="0">
                <a:latin typeface="Bradley Hand ITC" panose="03070402050302030203" pitchFamily="66" charset="0"/>
              </a:rPr>
              <a:t>(Siker Guru)</a:t>
            </a:r>
            <a:endParaRPr lang="hu-HU" sz="1800" dirty="0">
              <a:latin typeface="Bradley Hand ITC" panose="03070402050302030203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83568" y="5454848"/>
            <a:ext cx="7951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„Ha a lehetőség nem </a:t>
            </a:r>
            <a:r>
              <a:rPr lang="hu-HU" sz="24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kopogtat</a:t>
            </a:r>
            <a:r>
              <a:rPr lang="hu-HU" sz="20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 be hozzád, csinálj magadnak egy ajtót.”</a:t>
            </a:r>
          </a:p>
          <a:p>
            <a:pPr algn="ctr"/>
            <a:r>
              <a:rPr lang="hu-HU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(</a:t>
            </a:r>
            <a:r>
              <a:rPr lang="hu-HU" dirty="0">
                <a:solidFill>
                  <a:schemeClr val="tx2"/>
                </a:solidFill>
                <a:latin typeface="Bradley Hand ITC" panose="03070402050302030203" pitchFamily="66" charset="0"/>
              </a:rPr>
              <a:t>M</a:t>
            </a:r>
            <a:r>
              <a:rPr lang="hu-HU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ilton </a:t>
            </a:r>
            <a:r>
              <a:rPr lang="en-US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Berle</a:t>
            </a:r>
            <a:r>
              <a:rPr lang="hu-HU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)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899592" y="1628800"/>
            <a:ext cx="7747000" cy="3878262"/>
          </a:xfrm>
        </p:spPr>
        <p:txBody>
          <a:bodyPr/>
          <a:lstStyle/>
          <a:p>
            <a:pPr marL="0" indent="0">
              <a:buNone/>
            </a:pPr>
            <a:endParaRPr lang="hu-HU" sz="3200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Köszönöm a figyelmet !</a:t>
            </a:r>
            <a:endParaRPr lang="hu-HU" sz="3200" b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5122" name="Picture 2" descr="E:\éva\GYAT\Bázisintézményi beszámoló 2021 december\Fotók\LC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30024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Nemzetközileg elismert egynyelvű vizsgarendszer</a:t>
            </a:r>
            <a:endParaRPr lang="hu-HU" dirty="0"/>
          </a:p>
          <a:p>
            <a:r>
              <a:rPr lang="hu-HU" dirty="0" smtClean="0"/>
              <a:t>Gyakorlati, kommunikáció alapú tudást mér</a:t>
            </a:r>
          </a:p>
          <a:p>
            <a:r>
              <a:rPr lang="hu-HU" dirty="0" smtClean="0"/>
              <a:t>Életszerű vizsgafeladatok</a:t>
            </a:r>
          </a:p>
          <a:p>
            <a:r>
              <a:rPr lang="hu-HU" dirty="0" smtClean="0"/>
              <a:t>Készségenként 4 vizsgafeladat</a:t>
            </a:r>
            <a:endParaRPr lang="hu-HU" dirty="0"/>
          </a:p>
          <a:p>
            <a:r>
              <a:rPr lang="hu-HU" dirty="0" smtClean="0"/>
              <a:t>50 %-os teljesítési kritérium</a:t>
            </a:r>
          </a:p>
          <a:p>
            <a:r>
              <a:rPr lang="hu-HU" dirty="0" smtClean="0"/>
              <a:t>Mintatesztek, szóbeli mintavideók</a:t>
            </a:r>
          </a:p>
          <a:p>
            <a:r>
              <a:rPr lang="hu-HU" dirty="0" smtClean="0"/>
              <a:t>Vizsgafelkészítő kiadványok</a:t>
            </a:r>
          </a:p>
          <a:p>
            <a:r>
              <a:rPr lang="hu-HU" dirty="0" smtClean="0"/>
              <a:t>Ingyenes próbavizsga évente 2x</a:t>
            </a:r>
          </a:p>
          <a:p>
            <a:r>
              <a:rPr lang="hu-HU" dirty="0" smtClean="0"/>
              <a:t>Standardizált értékelés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lvl="0"/>
            <a:endParaRPr lang="hu-HU" dirty="0"/>
          </a:p>
        </p:txBody>
      </p:sp>
      <p:pic>
        <p:nvPicPr>
          <p:cNvPr id="1028" name="Picture 4" descr="E:\éva\GYAT\Bázisintézményi beszámoló 2021 december\Fotók\LanguageCe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76" y="620688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éva\GYAT\Bázisintézményi beszámoló 2021 december\Fotók\Ang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77316" y="692696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u-HU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Vizsgahelyek</a:t>
            </a:r>
            <a:br>
              <a:rPr lang="hu-HU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1800" b="1" dirty="0" smtClean="0"/>
              <a:t>2018</a:t>
            </a:r>
            <a:endParaRPr lang="hu-HU" sz="18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smtClean="0"/>
              <a:t> Erkel Ferenc Gimnázium</a:t>
            </a:r>
          </a:p>
          <a:p>
            <a:r>
              <a:rPr lang="hu-HU" dirty="0" smtClean="0"/>
              <a:t> GYIK</a:t>
            </a:r>
          </a:p>
          <a:p>
            <a:r>
              <a:rPr lang="hu-HU" dirty="0" smtClean="0"/>
              <a:t> Gyula és Környéke Ipartestület 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2050" name="Picture 2" descr="E:\éva\GYAT\Bázisintézményi beszámoló 2021 december\Fotók\LanguageCert_vizsgahely_logo_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2280320" cy="14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éva\GYAT\Bázisintézményi beszámoló 2021 december\Fotók\Erkel vizsgahe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7"/>
            <a:ext cx="2376264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Vizsgahónapok</a:t>
            </a:r>
            <a:endParaRPr lang="hu-HU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2" descr="E:\éva\GYAT\Bázisintézményi beszámoló 2021 december\Fotók\proba_vizsga_oktober_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8444"/>
            <a:ext cx="3684662" cy="308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2135"/>
              </p:ext>
            </p:extLst>
          </p:nvPr>
        </p:nvGraphicFramePr>
        <p:xfrm>
          <a:off x="1115616" y="1916832"/>
          <a:ext cx="6712061" cy="1008111"/>
        </p:xfrm>
        <a:graphic>
          <a:graphicData uri="http://schemas.openxmlformats.org/drawingml/2006/table">
            <a:tbl>
              <a:tblPr/>
              <a:tblGrid>
                <a:gridCol w="843538"/>
                <a:gridCol w="448130"/>
                <a:gridCol w="448130"/>
                <a:gridCol w="464605"/>
                <a:gridCol w="461310"/>
                <a:gridCol w="500850"/>
                <a:gridCol w="504146"/>
                <a:gridCol w="504146"/>
                <a:gridCol w="504146"/>
                <a:gridCol w="540392"/>
                <a:gridCol w="514031"/>
                <a:gridCol w="474491"/>
                <a:gridCol w="504146"/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Márc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Máj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Jún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Júl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Vizsga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Próbavizsga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94486"/>
              </p:ext>
            </p:extLst>
          </p:nvPr>
        </p:nvGraphicFramePr>
        <p:xfrm>
          <a:off x="5796136" y="3617801"/>
          <a:ext cx="1872208" cy="111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Munkalap" r:id="rId5" imgW="1295287" imgH="771660" progId="Excel.Sheet.12">
                  <p:embed/>
                </p:oleObj>
              </mc:Choice>
              <mc:Fallback>
                <p:oleObj name="Munkalap" r:id="rId5" imgW="1295287" imgH="771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6136" y="3617801"/>
                        <a:ext cx="1872208" cy="1115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u-HU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Vizsgázók</a:t>
            </a:r>
            <a:r>
              <a:rPr lang="hu-HU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száma 2021</a:t>
            </a:r>
            <a: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hu-HU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025257"/>
              </p:ext>
            </p:extLst>
          </p:nvPr>
        </p:nvGraphicFramePr>
        <p:xfrm>
          <a:off x="4283968" y="1438424"/>
          <a:ext cx="40679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5" name="Picture 1" descr="E:\éva\GYAT\Bázisintézményi beszámoló 2021 december\Fotók\Sikeres vizsgázó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4164288" cy="2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783870"/>
              </p:ext>
            </p:extLst>
          </p:nvPr>
        </p:nvGraphicFramePr>
        <p:xfrm>
          <a:off x="971600" y="1556791"/>
          <a:ext cx="2952328" cy="1794888"/>
        </p:xfrm>
        <a:graphic>
          <a:graphicData uri="http://schemas.openxmlformats.org/drawingml/2006/table">
            <a:tbl>
              <a:tblPr/>
              <a:tblGrid>
                <a:gridCol w="1359625"/>
                <a:gridCol w="1592703"/>
              </a:tblGrid>
              <a:tr h="2346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Vizsgahónap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Vizsgázók száma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Február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Április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Május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Szeptember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Október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7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3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4926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u-HU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Eredmények 2021.</a:t>
            </a:r>
            <a:endParaRPr lang="hu-HU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99367"/>
              </p:ext>
            </p:extLst>
          </p:nvPr>
        </p:nvGraphicFramePr>
        <p:xfrm>
          <a:off x="1691680" y="1772816"/>
          <a:ext cx="5616623" cy="2376264"/>
        </p:xfrm>
        <a:graphic>
          <a:graphicData uri="http://schemas.openxmlformats.org/drawingml/2006/table">
            <a:tbl>
              <a:tblPr/>
              <a:tblGrid>
                <a:gridCol w="1673827"/>
                <a:gridCol w="1859810"/>
                <a:gridCol w="2082986"/>
              </a:tblGrid>
              <a:tr h="2970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Sikerarány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Vizsgahónap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Részvizsgákkal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Február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Április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Május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Szeptember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Október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AutoShape 4" descr="Hurrá, csökkentek az árak!"/>
          <p:cNvSpPr>
            <a:spLocks noChangeAspect="1" noChangeArrowheads="1"/>
          </p:cNvSpPr>
          <p:nvPr/>
        </p:nvSpPr>
        <p:spPr bwMode="auto">
          <a:xfrm>
            <a:off x="155575" y="-8001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1" name="Picture 5" descr="E:\éva\GYAT\Bázisintézményi beszámoló 2021 december\Fotók\hurrá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52634"/>
            <a:ext cx="4120877" cy="24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éva\GYAT\Bázisintézményi beszámoló 2021 december\Fotók\hurrá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5083"/>
            <a:ext cx="215219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80696"/>
          </a:xfrm>
          <a:noFill/>
          <a:ln>
            <a:noFill/>
          </a:ln>
          <a:effectLst>
            <a:outerShdw blurRad="393700" dir="5400000" algn="ctr" rotWithShape="0">
              <a:schemeClr val="tx1">
                <a:alpha val="82000"/>
              </a:schemeClr>
            </a:outerShdw>
          </a:effectLst>
        </p:spPr>
        <p:txBody>
          <a:bodyPr/>
          <a:lstStyle/>
          <a:p>
            <a:r>
              <a:rPr lang="hu-HU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Minőségbiztosítási rendszer</a:t>
            </a:r>
            <a:endParaRPr lang="hu-HU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>
            <a:outerShdw blurRad="393700" dir="5400000" algn="ctr" rotWithShape="0">
              <a:schemeClr val="tx1">
                <a:alpha val="82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hu-HU" sz="2400" dirty="0" smtClean="0"/>
              <a:t>Vizsgahely ellenőrzése (szervezési-lebonyolítási feladatok)</a:t>
            </a:r>
          </a:p>
          <a:p>
            <a:pPr marL="0" lv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(belső -</a:t>
            </a:r>
            <a:r>
              <a:rPr lang="en-US" sz="2400" b="1" dirty="0" smtClean="0"/>
              <a:t>Language</a:t>
            </a:r>
            <a:r>
              <a:rPr lang="en-US" sz="2400" b="1" dirty="0" smtClean="0">
                <a:solidFill>
                  <a:srgbClr val="FF0000"/>
                </a:solidFill>
              </a:rPr>
              <a:t>Cert</a:t>
            </a:r>
            <a:r>
              <a:rPr lang="hu-HU" sz="2400" dirty="0" smtClean="0"/>
              <a:t> központ/külső ellenőrzés - </a:t>
            </a:r>
            <a:r>
              <a:rPr lang="hu-HU" sz="2400" b="1" dirty="0" smtClean="0"/>
              <a:t>NYAK</a:t>
            </a:r>
            <a:r>
              <a:rPr lang="hu-HU" sz="2400" dirty="0" smtClean="0"/>
              <a:t>)</a:t>
            </a:r>
          </a:p>
          <a:p>
            <a:pPr lvl="0"/>
            <a:r>
              <a:rPr lang="hu-HU" sz="2400" dirty="0" smtClean="0"/>
              <a:t>Vizsgázók elégedettség mérése (külső/belső )</a:t>
            </a:r>
          </a:p>
          <a:p>
            <a:pPr lvl="0"/>
            <a:r>
              <a:rPr lang="hu-HU" dirty="0" smtClean="0"/>
              <a:t> Visszajelzés a vizsgáztatók részére </a:t>
            </a:r>
            <a:r>
              <a:rPr lang="hu-HU" sz="2400" dirty="0" smtClean="0"/>
              <a:t>(</a:t>
            </a:r>
            <a:r>
              <a:rPr lang="en-US" sz="2400" b="1" dirty="0"/>
              <a:t>Language</a:t>
            </a:r>
            <a:r>
              <a:rPr lang="en-US" sz="2400" b="1" dirty="0">
                <a:solidFill>
                  <a:srgbClr val="FF0000"/>
                </a:solidFill>
              </a:rPr>
              <a:t>Cert</a:t>
            </a:r>
            <a:r>
              <a:rPr lang="hu-HU" sz="2400" dirty="0"/>
              <a:t> központ</a:t>
            </a:r>
            <a:r>
              <a:rPr lang="hu-HU" sz="2400" dirty="0" smtClean="0"/>
              <a:t> )                   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 descr="erico4728370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39293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E:\éva\GYAT\Bázisintézményi beszámoló 2021 december\Fotók\quality cont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0524"/>
            <a:ext cx="3384376" cy="225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1547664" y="836712"/>
            <a:ext cx="6768752" cy="7386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Vizsgázók elégedettségmérése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(vizsgaközpont adatbázisa)</a:t>
            </a:r>
            <a:endParaRPr lang="hu-HU" dirty="0">
              <a:solidFill>
                <a:srgbClr val="002060"/>
              </a:solidFill>
            </a:endParaRP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94196"/>
              </p:ext>
            </p:extLst>
          </p:nvPr>
        </p:nvGraphicFramePr>
        <p:xfrm>
          <a:off x="1619672" y="1772816"/>
          <a:ext cx="6012668" cy="2627596"/>
        </p:xfrm>
        <a:graphic>
          <a:graphicData uri="http://schemas.openxmlformats.org/drawingml/2006/table">
            <a:tbl>
              <a:tblPr/>
              <a:tblGrid>
                <a:gridCol w="5134136"/>
                <a:gridCol w="878532"/>
              </a:tblGrid>
              <a:tr h="295407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Kritériumok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szóbeli vizsga helyszíne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szóbeli vizsga körülményei és légköre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szóbeli vizsga szervezettsége, lebonyolítása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szóbeli vizsgáztató felkészültsége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 írásbeli vizsga helyszíne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2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teremfelügyelő(k) által adott utasítások érthetősége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teremfelügyelő felkészültsége/rátermettsége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 hallás utáni szövegértés körülményei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hu-HU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,25</a:t>
                      </a:r>
                      <a:endParaRPr lang="hu-HU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Ajánlaná a vizsgát másoknak?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Kép 13" descr="Képtalálat a következőre: „swot elemzés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77863"/>
            <a:ext cx="2520280" cy="174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Kép 15" descr="Képtalálat a következőre: „pdca ábra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77863"/>
            <a:ext cx="3744416" cy="1842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1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u-HU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Információszerzés</a:t>
            </a:r>
            <a:r>
              <a:rPr lang="hu-HU" sz="2800" b="1" dirty="0" smtClean="0">
                <a:latin typeface="+mn-lt"/>
              </a:rPr>
              <a:t/>
            </a:r>
            <a:br>
              <a:rPr lang="hu-HU" sz="2800" b="1" dirty="0" smtClean="0">
                <a:latin typeface="+mn-lt"/>
              </a:rPr>
            </a:br>
            <a:r>
              <a:rPr lang="hu-HU" sz="2800" dirty="0" smtClean="0">
                <a:latin typeface="+mn-lt"/>
              </a:rPr>
              <a:t>(</a:t>
            </a:r>
            <a:r>
              <a:rPr lang="hu-HU" sz="2200" dirty="0" smtClean="0">
                <a:latin typeface="+mn-lt"/>
              </a:rPr>
              <a:t>források)</a:t>
            </a:r>
            <a:endParaRPr lang="hu-HU" sz="2200" dirty="0">
              <a:latin typeface="+mn-lt"/>
            </a:endParaRP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921078"/>
              </p:ext>
            </p:extLst>
          </p:nvPr>
        </p:nvGraphicFramePr>
        <p:xfrm>
          <a:off x="395536" y="2060848"/>
          <a:ext cx="40427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532241"/>
              </p:ext>
            </p:extLst>
          </p:nvPr>
        </p:nvGraphicFramePr>
        <p:xfrm>
          <a:off x="4427984" y="2348880"/>
          <a:ext cx="417646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32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971</TotalTime>
  <Words>394</Words>
  <Application>Microsoft Office PowerPoint</Application>
  <PresentationFormat>Diavetítés a képernyőre (4:3 oldalarány)</PresentationFormat>
  <Paragraphs>160</Paragraphs>
  <Slides>14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6" baseType="lpstr">
      <vt:lpstr>Áramlás</vt:lpstr>
      <vt:lpstr>Munkalap</vt:lpstr>
      <vt:lpstr>   </vt:lpstr>
      <vt:lpstr>PowerPoint bemutató</vt:lpstr>
      <vt:lpstr>Vizsgahelyek 2018</vt:lpstr>
      <vt:lpstr>Vizsgahónapok</vt:lpstr>
      <vt:lpstr>Vizsgázók száma 2021.</vt:lpstr>
      <vt:lpstr>Eredmények 2021.</vt:lpstr>
      <vt:lpstr>Minőségbiztosítási rendszer</vt:lpstr>
      <vt:lpstr>PowerPoint bemutató</vt:lpstr>
      <vt:lpstr>Információszerzés (források)</vt:lpstr>
      <vt:lpstr>Visszajelzések:</vt:lpstr>
      <vt:lpstr>Felkészülést segítő kiadványok</vt:lpstr>
      <vt:lpstr>Rendszeres on-line továbbképzések vizsgáztatóknak felkészítő tanároknak</vt:lpstr>
      <vt:lpstr>„A siker létráját nem lehet zsebre tett kézzel megmászni” (Siker Guru)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E-portfólió védés</dc:title>
  <dc:creator>SZE</dc:creator>
  <cp:lastModifiedBy>PC</cp:lastModifiedBy>
  <cp:revision>108</cp:revision>
  <dcterms:created xsi:type="dcterms:W3CDTF">2016-01-31T17:15:55Z</dcterms:created>
  <dcterms:modified xsi:type="dcterms:W3CDTF">2021-12-06T18:09:58Z</dcterms:modified>
</cp:coreProperties>
</file>