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5" r:id="rId6"/>
    <p:sldId id="257" r:id="rId7"/>
    <p:sldId id="258" r:id="rId8"/>
    <p:sldId id="261" r:id="rId9"/>
    <p:sldId id="259" r:id="rId10"/>
    <p:sldId id="260" r:id="rId11"/>
    <p:sldId id="262" r:id="rId12"/>
    <p:sldId id="264" r:id="rId13"/>
    <p:sldId id="263" r:id="rId14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B14AF-FFCC-4BD2-AD36-F2AB9BDC76AF}" v="1205" dt="2021-10-18T22:07:40.038"/>
    <p1510:client id="{1A997A90-77CE-49C1-94DE-3674212E0DBC}" v="3" dt="2021-10-18T20:40:49.306"/>
    <p1510:client id="{6C6DC568-8ADE-44AA-9559-892157BCF7F5}" v="57" dt="2021-10-17T13:39:13.573"/>
    <p1510:client id="{BCE1AA09-7CB4-4963-AB0B-6336378D9E79}" v="1537" dt="2021-10-19T14:39:48.056"/>
    <p1510:client id="{D80991DB-C3FC-42F0-82B6-475F61AB20A0}" v="101" dt="2021-10-19T17:54:07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-28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5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xmlns="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E210D5-DCF3-48C4-AFC2-E56A498A98F8}" type="datetime1">
              <a:rPr lang="hu-HU" smtClean="0"/>
              <a:t>2021.12.16.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B76F72-1760-48D0-8843-7277CDB3F293}" type="datetime1">
              <a:rPr lang="hu-HU" noProof="0" smtClean="0"/>
              <a:t>2021.12.16.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51B01909-73B8-4486-A749-C643B1D7E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00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12EF7969-DB38-4989-A65C-9D190A2455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5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588F505F-2957-41FC-9AAA-962853A67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34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AC552FEA-472E-4E74-B31D-531852C1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22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xmlns="" id="{37B4CDD2-E09A-418A-9131-FBDEE440A1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xmlns="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xmlns="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281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xmlns="" id="{0CB61A83-9419-49FC-8074-2AB3D34FA8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xmlns="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xmlns="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xmlns="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xmlns="" id="{AC45ECC6-E29C-40EF-A7C9-5A17DAFD42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xmlns="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xmlns="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xmlns="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xmlns="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38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xmlns="" id="{839DB371-B90D-44CB-A4AF-C7BDBFD0A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xmlns="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xmlns="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xmlns="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642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xmlns="" id="{7627CBC2-9DC2-4EE8-A2D5-849E30F22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xmlns="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xmlns="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xmlns="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xmlns="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xmlns="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xmlns="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81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xmlns="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xmlns="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xmlns="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8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8" r:id="rId6"/>
    <p:sldLayoutId id="2147483724" r:id="rId7"/>
    <p:sldLayoutId id="2147483725" r:id="rId8"/>
    <p:sldLayoutId id="2147483726" r:id="rId9"/>
    <p:sldLayoutId id="2147483727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1">
            <a:extLst>
              <a:ext uri="{FF2B5EF4-FFF2-40B4-BE49-F238E27FC236}">
                <a16:creationId xmlns:a16="http://schemas.microsoft.com/office/drawing/2014/main" xmlns="" id="{A5D0B0D3-D735-4619-AA45-B57B791E1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Pasztell kivonat és gőz ábrák">
            <a:extLst>
              <a:ext uri="{FF2B5EF4-FFF2-40B4-BE49-F238E27FC236}">
                <a16:creationId xmlns:a16="http://schemas.microsoft.com/office/drawing/2014/main" xmlns="" id="{440C9153-FF67-4EF1-A118-792F21F88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22679" r="-1" b="230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238" y="1145080"/>
            <a:ext cx="9090476" cy="2179601"/>
          </a:xfrm>
        </p:spPr>
        <p:txBody>
          <a:bodyPr rtlCol="0" anchor="b">
            <a:norm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Healthy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and 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unhealthy lifestyles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9029" y="4219803"/>
            <a:ext cx="6190895" cy="1187342"/>
          </a:xfrm>
        </p:spPr>
        <p:txBody>
          <a:bodyPr rtlCol="0" anchor="t">
            <a:normAutofit/>
          </a:bodyPr>
          <a:lstStyle/>
          <a:p>
            <a:pPr algn="ctr"/>
            <a:r>
              <a:rPr lang="hu-HU" sz="2400" b="1" dirty="0" smtClean="0">
                <a:solidFill>
                  <a:srgbClr val="FFFFFF"/>
                </a:solidFill>
              </a:rPr>
              <a:t>,,</a:t>
            </a:r>
            <a:r>
              <a:rPr lang="en-US" sz="2400" b="1" dirty="0" smtClean="0">
                <a:solidFill>
                  <a:srgbClr val="FFFFFF"/>
                </a:solidFill>
              </a:rPr>
              <a:t>Healthy mind in a healthy body</a:t>
            </a:r>
            <a:r>
              <a:rPr lang="hu-HU" sz="2400" b="1" dirty="0" smtClean="0">
                <a:solidFill>
                  <a:srgbClr val="FFFFFF"/>
                </a:solidFill>
              </a:rPr>
              <a:t>"</a:t>
            </a:r>
            <a:endParaRPr lang="hu-HU" sz="2400" b="1" dirty="0">
              <a:solidFill>
                <a:srgbClr val="FFFFFF"/>
              </a:solidFill>
            </a:endParaRPr>
          </a:p>
        </p:txBody>
      </p:sp>
      <p:sp>
        <p:nvSpPr>
          <p:cNvPr id="43" name="Freeform: Shape 43">
            <a:extLst>
              <a:ext uri="{FF2B5EF4-FFF2-40B4-BE49-F238E27FC236}">
                <a16:creationId xmlns:a16="http://schemas.microsoft.com/office/drawing/2014/main" xmlns="" id="{25A2CBEC-4F23-437D-9D03-9968C9B79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094120" y="-1094120"/>
            <a:ext cx="1085312" cy="327355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5" name="Graphic 78">
            <a:extLst>
              <a:ext uri="{FF2B5EF4-FFF2-40B4-BE49-F238E27FC236}">
                <a16:creationId xmlns:a16="http://schemas.microsoft.com/office/drawing/2014/main" xmlns="" id="{DBBA0A0D-8F6A-400A-9E49-8C008E2C7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7" name="Graphic 78">
              <a:extLst>
                <a:ext uri="{FF2B5EF4-FFF2-40B4-BE49-F238E27FC236}">
                  <a16:creationId xmlns:a16="http://schemas.microsoft.com/office/drawing/2014/main" xmlns="" id="{A5DD701E-4BC9-48E3-AF4F-013B52D63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aphic 78">
              <a:extLst>
                <a:ext uri="{FF2B5EF4-FFF2-40B4-BE49-F238E27FC236}">
                  <a16:creationId xmlns:a16="http://schemas.microsoft.com/office/drawing/2014/main" xmlns="" id="{FB658B62-664D-4B3B-BBDA-235666290B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xmlns="" id="{B11F9D25-67B1-4BDB-A290-97B93A19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Graphic 78">
                <a:extLst>
                  <a:ext uri="{FF2B5EF4-FFF2-40B4-BE49-F238E27FC236}">
                    <a16:creationId xmlns:a16="http://schemas.microsoft.com/office/drawing/2014/main" xmlns="" id="{B9D5C40A-1B1B-4C25-9707-E8F1CF6EEC9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xmlns="" id="{2DD0C1D6-FF64-45AB-8775-83AB3C470B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Graphic 78">
                <a:extLst>
                  <a:ext uri="{FF2B5EF4-FFF2-40B4-BE49-F238E27FC236}">
                    <a16:creationId xmlns:a16="http://schemas.microsoft.com/office/drawing/2014/main" xmlns="" id="{15AFBB84-8485-4329-89FC-04663D985B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5" name="Freeform: Shape 53">
            <a:extLst>
              <a:ext uri="{FF2B5EF4-FFF2-40B4-BE49-F238E27FC236}">
                <a16:creationId xmlns:a16="http://schemas.microsoft.com/office/drawing/2014/main" xmlns="" id="{6264A856-A4F6-4068-9AC3-7B38A00DA7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C2983E8C-44FB-463B-B6B0-B53E96ACCD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16AD7FCC-3422-42C3-A2AD-69ADFEA6E3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C4ECA670-C540-4DCE-8F03-EC843D518C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7ECB6083-DDE0-460C-987E-E64587630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0" name="Graphic 12">
              <a:extLst>
                <a:ext uri="{FF2B5EF4-FFF2-40B4-BE49-F238E27FC236}">
                  <a16:creationId xmlns:a16="http://schemas.microsoft.com/office/drawing/2014/main" xmlns="" id="{378004C4-6786-473C-BB2A-AAA6EF1151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15">
              <a:extLst>
                <a:ext uri="{FF2B5EF4-FFF2-40B4-BE49-F238E27FC236}">
                  <a16:creationId xmlns:a16="http://schemas.microsoft.com/office/drawing/2014/main" xmlns="" id="{455376B6-DAB5-4A34-A8BE-15DE02CAF5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15">
              <a:extLst>
                <a:ext uri="{FF2B5EF4-FFF2-40B4-BE49-F238E27FC236}">
                  <a16:creationId xmlns:a16="http://schemas.microsoft.com/office/drawing/2014/main" xmlns="" id="{EC2A85A1-668E-48DF-A484-FADE64BE61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D16C5EE-54EB-4800-8860-E622EEDE84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xmlns="" id="{142D98E1-37D2-4470-BF74-845E897954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9A918CCB-9EDA-4D82-95BD-FB945E0C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90" y="5299429"/>
            <a:ext cx="5684816" cy="13080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Thanks for your attention!</a:t>
            </a:r>
          </a:p>
        </p:txBody>
      </p:sp>
      <p:pic>
        <p:nvPicPr>
          <p:cNvPr id="4" name="Kép 4" descr="Vízesés nagy hegyek között">
            <a:extLst>
              <a:ext uri="{FF2B5EF4-FFF2-40B4-BE49-F238E27FC236}">
                <a16:creationId xmlns:a16="http://schemas.microsoft.com/office/drawing/2014/main" xmlns="" id="{F5B0799A-020F-4669-8604-B5B8B486F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7" r="1" b="35293"/>
          <a:stretch/>
        </p:blipFill>
        <p:spPr>
          <a:xfrm>
            <a:off x="51964" y="7134"/>
            <a:ext cx="12093514" cy="5200340"/>
          </a:xfrm>
          <a:prstGeom prst="rect">
            <a:avLst/>
          </a:prstGeom>
        </p:spPr>
      </p:pic>
      <p:grpSp>
        <p:nvGrpSpPr>
          <p:cNvPr id="58" name="Graphic 78">
            <a:extLst>
              <a:ext uri="{FF2B5EF4-FFF2-40B4-BE49-F238E27FC236}">
                <a16:creationId xmlns:a16="http://schemas.microsoft.com/office/drawing/2014/main" xmlns="" id="{554A72DC-6122-426C-9473-FE48DFBD1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563724" y="42786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59" name="Graphic 78">
              <a:extLst>
                <a:ext uri="{FF2B5EF4-FFF2-40B4-BE49-F238E27FC236}">
                  <a16:creationId xmlns:a16="http://schemas.microsoft.com/office/drawing/2014/main" xmlns="" id="{FC2789D7-C243-446F-8C4A-3C3B673CFA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aphic 78">
              <a:extLst>
                <a:ext uri="{FF2B5EF4-FFF2-40B4-BE49-F238E27FC236}">
                  <a16:creationId xmlns:a16="http://schemas.microsoft.com/office/drawing/2014/main" xmlns="" id="{7BFC7F62-86A1-4E98-B4C1-E6E050894F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61" name="Graphic 78">
                <a:extLst>
                  <a:ext uri="{FF2B5EF4-FFF2-40B4-BE49-F238E27FC236}">
                    <a16:creationId xmlns:a16="http://schemas.microsoft.com/office/drawing/2014/main" xmlns="" id="{8F4903DE-F756-4685-AA3E-D6F6DFCD6A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Graphic 78">
                <a:extLst>
                  <a:ext uri="{FF2B5EF4-FFF2-40B4-BE49-F238E27FC236}">
                    <a16:creationId xmlns:a16="http://schemas.microsoft.com/office/drawing/2014/main" xmlns="" id="{ACAA5D31-8D54-4B6B-B297-478B664437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Graphic 78">
                <a:extLst>
                  <a:ext uri="{FF2B5EF4-FFF2-40B4-BE49-F238E27FC236}">
                    <a16:creationId xmlns:a16="http://schemas.microsoft.com/office/drawing/2014/main" xmlns="" id="{A4C6C8D7-9B82-4E2C-A29A-D739C1EB2B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Graphic 78">
                <a:extLst>
                  <a:ext uri="{FF2B5EF4-FFF2-40B4-BE49-F238E27FC236}">
                    <a16:creationId xmlns:a16="http://schemas.microsoft.com/office/drawing/2014/main" xmlns="" id="{1F47E503-8030-4E7E-8460-A711BE5672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xmlns="" id="{F074BF1A-CB23-4883-8C43-94BCD42D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2342" y="5853254"/>
            <a:ext cx="4508118" cy="8078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Made by: </a:t>
            </a:r>
            <a:r>
              <a:rPr lang="en-US" b="1" dirty="0" err="1"/>
              <a:t>Farcut</a:t>
            </a:r>
            <a:r>
              <a:rPr lang="en-US" b="1" dirty="0"/>
              <a:t> Noemi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DB1DCF6-A0FC-4555-9958-85B749AB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36" y="326992"/>
            <a:ext cx="3607746" cy="937375"/>
          </a:xfrm>
        </p:spPr>
        <p:txBody>
          <a:bodyPr/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pic>
        <p:nvPicPr>
          <p:cNvPr id="4" name="Kép 4" descr="A képen beltéri, ágy, személy, alapozás látható&#10;&#10;Automatikusan generált leírás">
            <a:extLst>
              <a:ext uri="{FF2B5EF4-FFF2-40B4-BE49-F238E27FC236}">
                <a16:creationId xmlns:a16="http://schemas.microsoft.com/office/drawing/2014/main" xmlns="" id="{D5241EB9-2447-40B5-8C5C-4384FC9C6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11" y="1515470"/>
            <a:ext cx="3869055" cy="3549045"/>
          </a:xfrm>
        </p:spPr>
      </p:pic>
      <p:pic>
        <p:nvPicPr>
          <p:cNvPr id="5" name="Kép 5" descr="A képen személy látható&#10;&#10;Automatikusan generált leírás">
            <a:extLst>
              <a:ext uri="{FF2B5EF4-FFF2-40B4-BE49-F238E27FC236}">
                <a16:creationId xmlns:a16="http://schemas.microsoft.com/office/drawing/2014/main" xmlns="" id="{3BEE4D58-C770-4829-8316-2504D6B0D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702" y="540283"/>
            <a:ext cx="2743200" cy="4109663"/>
          </a:xfrm>
          <a:prstGeom prst="rect">
            <a:avLst/>
          </a:prstGeom>
        </p:spPr>
      </p:pic>
      <p:pic>
        <p:nvPicPr>
          <p:cNvPr id="6" name="Kép 6" descr="A képen beltéri, mosdó, fürdő, kád látható&#10;&#10;Automatikusan generált leírás">
            <a:extLst>
              <a:ext uri="{FF2B5EF4-FFF2-40B4-BE49-F238E27FC236}">
                <a16:creationId xmlns:a16="http://schemas.microsoft.com/office/drawing/2014/main" xmlns="" id="{2B83F727-B277-46E2-A7DB-0FDEA58A7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457" y="321330"/>
            <a:ext cx="3045124" cy="377118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B39DCBC0-8C0B-4B33-8880-F3CAAF78E371}"/>
              </a:ext>
            </a:extLst>
          </p:cNvPr>
          <p:cNvSpPr txBox="1"/>
          <p:nvPr/>
        </p:nvSpPr>
        <p:spPr>
          <a:xfrm>
            <a:off x="339306" y="5342626"/>
            <a:ext cx="367772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Importance of enough sleep:</a:t>
            </a:r>
          </a:p>
          <a:p>
            <a:r>
              <a:rPr lang="en-US" b="1" dirty="0" smtClean="0"/>
              <a:t>- </a:t>
            </a:r>
            <a:r>
              <a:rPr lang="en-US" dirty="0" smtClean="0"/>
              <a:t>Brain and immune system can develop</a:t>
            </a:r>
          </a:p>
          <a:p>
            <a:r>
              <a:rPr lang="en-US" dirty="0" smtClean="0"/>
              <a:t>- 8 hours of sleep is ideal</a:t>
            </a:r>
            <a:endParaRPr lang="en-US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29EA3033-E992-4651-B921-374899ABBEEE}"/>
              </a:ext>
            </a:extLst>
          </p:cNvPr>
          <p:cNvSpPr txBox="1"/>
          <p:nvPr/>
        </p:nvSpPr>
        <p:spPr>
          <a:xfrm>
            <a:off x="5039804" y="4910407"/>
            <a:ext cx="328953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Personal hygiene:</a:t>
            </a:r>
          </a:p>
          <a:p>
            <a:r>
              <a:rPr lang="en-US" b="1" dirty="0" smtClean="0"/>
              <a:t>- </a:t>
            </a:r>
            <a:r>
              <a:rPr lang="en-US" dirty="0" smtClean="0"/>
              <a:t>Shower or bath</a:t>
            </a:r>
          </a:p>
          <a:p>
            <a:r>
              <a:rPr lang="en-US" dirty="0" smtClean="0"/>
              <a:t>- Brushing teeth, face, hair</a:t>
            </a:r>
          </a:p>
          <a:p>
            <a:r>
              <a:rPr lang="en-US" dirty="0" smtClean="0"/>
              <a:t>- Going to dentist</a:t>
            </a:r>
          </a:p>
          <a:p>
            <a:r>
              <a:rPr lang="en-US" dirty="0" smtClean="0"/>
              <a:t>- Going to routine inspection</a:t>
            </a:r>
            <a:endParaRPr lang="en-US" dirty="0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xmlns="" id="{F6741991-81E1-4AFF-8FBF-4C8E5C34172D}"/>
              </a:ext>
            </a:extLst>
          </p:cNvPr>
          <p:cNvSpPr txBox="1"/>
          <p:nvPr/>
        </p:nvSpPr>
        <p:spPr>
          <a:xfrm>
            <a:off x="9078942" y="4420678"/>
            <a:ext cx="27432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Relaxing time:</a:t>
            </a:r>
          </a:p>
          <a:p>
            <a:r>
              <a:rPr lang="en-US" b="1" dirty="0" smtClean="0"/>
              <a:t>- </a:t>
            </a:r>
            <a:r>
              <a:rPr lang="en-US" dirty="0" smtClean="0"/>
              <a:t>Taking a relaxing bath</a:t>
            </a:r>
          </a:p>
          <a:p>
            <a:r>
              <a:rPr lang="en-US" dirty="0" smtClean="0"/>
              <a:t>- Reading books</a:t>
            </a:r>
          </a:p>
          <a:p>
            <a:r>
              <a:rPr lang="en-US" dirty="0" smtClean="0"/>
              <a:t>- Meditating</a:t>
            </a:r>
          </a:p>
          <a:p>
            <a:r>
              <a:rPr lang="en-US" dirty="0" smtClean="0"/>
              <a:t>- Listening to music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0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A4F4E67-7FEB-4618-A4BE-94936728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47" y="442011"/>
            <a:ext cx="8093482" cy="1081148"/>
          </a:xfrm>
        </p:spPr>
        <p:txBody>
          <a:bodyPr/>
          <a:lstStyle/>
          <a:p>
            <a:r>
              <a:rPr lang="en-US" dirty="0" smtClean="0"/>
              <a:t>Healthy foods and drinks</a:t>
            </a:r>
            <a:endParaRPr lang="en-US" dirty="0"/>
          </a:p>
        </p:txBody>
      </p:sp>
      <p:pic>
        <p:nvPicPr>
          <p:cNvPr id="4" name="Kép 4" descr="A képen személy, csoport, különböző, étel látható&#10;&#10;Automatikusan generált leírás">
            <a:extLst>
              <a:ext uri="{FF2B5EF4-FFF2-40B4-BE49-F238E27FC236}">
                <a16:creationId xmlns:a16="http://schemas.microsoft.com/office/drawing/2014/main" xmlns="" id="{4466C61E-AFA9-471C-A1BF-D9076FF12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4360" y="537810"/>
            <a:ext cx="3474875" cy="3477159"/>
          </a:xfr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75FF24C-8EE1-4BD1-BAC7-58F2B6DF1565}"/>
              </a:ext>
            </a:extLst>
          </p:cNvPr>
          <p:cNvSpPr txBox="1"/>
          <p:nvPr/>
        </p:nvSpPr>
        <p:spPr>
          <a:xfrm>
            <a:off x="181155" y="2567796"/>
            <a:ext cx="3778370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b="1" dirty="0"/>
              <a:t>- </a:t>
            </a:r>
            <a:r>
              <a:rPr lang="en-US" b="1" dirty="0" smtClean="0"/>
              <a:t>Fruit</a:t>
            </a:r>
          </a:p>
          <a:p>
            <a:r>
              <a:rPr lang="en-US" b="1" dirty="0" smtClean="0"/>
              <a:t>- Vegetables</a:t>
            </a:r>
          </a:p>
          <a:p>
            <a:r>
              <a:rPr lang="en-US" b="1" dirty="0" smtClean="0"/>
              <a:t>- Seeds</a:t>
            </a:r>
          </a:p>
          <a:p>
            <a:r>
              <a:rPr lang="en-US" b="1" dirty="0" smtClean="0"/>
              <a:t>- Meats</a:t>
            </a:r>
          </a:p>
          <a:p>
            <a:r>
              <a:rPr lang="en-US" b="1" dirty="0" smtClean="0"/>
              <a:t>- Fish</a:t>
            </a:r>
          </a:p>
          <a:p>
            <a:r>
              <a:rPr lang="en-US" b="1" dirty="0" smtClean="0"/>
              <a:t>- </a:t>
            </a:r>
            <a:r>
              <a:rPr lang="en-US" b="1" dirty="0" err="1" smtClean="0"/>
              <a:t>Unpressed</a:t>
            </a:r>
            <a:r>
              <a:rPr lang="en-US" b="1" dirty="0" smtClean="0"/>
              <a:t> oils</a:t>
            </a:r>
          </a:p>
          <a:p>
            <a:r>
              <a:rPr lang="en-US" b="1" dirty="0" smtClean="0"/>
              <a:t>- Dairy products</a:t>
            </a:r>
          </a:p>
          <a:p>
            <a:r>
              <a:rPr lang="en-US" b="1" dirty="0" smtClean="0"/>
              <a:t>- Honey</a:t>
            </a:r>
          </a:p>
          <a:p>
            <a:r>
              <a:rPr lang="en-US" b="1" dirty="0" smtClean="0"/>
              <a:t>- Water </a:t>
            </a:r>
          </a:p>
          <a:p>
            <a:r>
              <a:rPr lang="en-US" b="1" dirty="0" smtClean="0"/>
              <a:t>- Tea without sugar</a:t>
            </a:r>
          </a:p>
          <a:p>
            <a:r>
              <a:rPr lang="en-US" b="1" dirty="0" smtClean="0"/>
              <a:t>- 100% fruit juices</a:t>
            </a:r>
            <a:endParaRPr lang="en-US" b="1" dirty="0"/>
          </a:p>
        </p:txBody>
      </p:sp>
      <p:pic>
        <p:nvPicPr>
          <p:cNvPr id="6" name="Kép 6" descr="A képen növény, zöld, zöldség, étkezés látható&#10;&#10;Automatikusan generált leírás">
            <a:extLst>
              <a:ext uri="{FF2B5EF4-FFF2-40B4-BE49-F238E27FC236}">
                <a16:creationId xmlns:a16="http://schemas.microsoft.com/office/drawing/2014/main" xmlns="" id="{CDED7B99-7D0A-4497-AB36-616607150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079" y="2562263"/>
            <a:ext cx="2973237" cy="38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2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xmlns="" id="{2F9C493A-9F03-49B4-B3FB-19CE5AC11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1E3009F1-5479-4257-B791-850C94AE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Importance of doing sports</a:t>
            </a:r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xmlns="" id="{90A46C7D-C1BB-49B8-8D37-39742820E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Graphic 78">
            <a:extLst>
              <a:ext uri="{FF2B5EF4-FFF2-40B4-BE49-F238E27FC236}">
                <a16:creationId xmlns:a16="http://schemas.microsoft.com/office/drawing/2014/main" xmlns="" id="{61BBAB6F-65E6-4E2B-B363-6AB27C84E0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5" name="Graphic 78">
              <a:extLst>
                <a:ext uri="{FF2B5EF4-FFF2-40B4-BE49-F238E27FC236}">
                  <a16:creationId xmlns:a16="http://schemas.microsoft.com/office/drawing/2014/main" xmlns="" id="{6DA3BBB2-E620-4C13-98C9-FE1EF7D2ED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78">
              <a:extLst>
                <a:ext uri="{FF2B5EF4-FFF2-40B4-BE49-F238E27FC236}">
                  <a16:creationId xmlns:a16="http://schemas.microsoft.com/office/drawing/2014/main" xmlns="" id="{ADC9AB5D-88A1-4FA9-B467-E8EF8FFE5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xmlns="" id="{0867B8E5-4535-4743-8235-6612FEA410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xmlns="" id="{BE48FEA7-5915-4751-8090-63F3094324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xmlns="" id="{32B378CE-44FD-4120-B9ED-7828D4EE9A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Graphic 78">
                <a:extLst>
                  <a:ext uri="{FF2B5EF4-FFF2-40B4-BE49-F238E27FC236}">
                    <a16:creationId xmlns:a16="http://schemas.microsoft.com/office/drawing/2014/main" xmlns="" id="{40FA43D3-D34B-4BC7-80D0-F3E75A222A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743D016B-BE3E-40EC-B1A6-98F0089E431E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 dirty="0">
                <a:solidFill>
                  <a:schemeClr val="tx1"/>
                </a:solidFill>
              </a:rPr>
              <a:t>+ Makes us fitter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 dirty="0">
                <a:solidFill>
                  <a:schemeClr val="tx1"/>
                </a:solidFill>
              </a:rPr>
              <a:t>+ Makes us healthy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 dirty="0">
                <a:solidFill>
                  <a:schemeClr val="tx1"/>
                </a:solidFill>
              </a:rPr>
              <a:t>+ We can get rid of stress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 dirty="0">
                <a:solidFill>
                  <a:schemeClr val="tx1"/>
                </a:solidFill>
              </a:rPr>
              <a:t>+ Makes us resistant to illnesses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 dirty="0">
                <a:solidFill>
                  <a:schemeClr val="tx1"/>
                </a:solidFill>
              </a:rPr>
              <a:t>--&gt; Sport doesn't have negative affects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Kép 4" descr="A képen kültéri, égbolt, személy, csoport látható&#10;&#10;Automatikusan generált leírás">
            <a:extLst>
              <a:ext uri="{FF2B5EF4-FFF2-40B4-BE49-F238E27FC236}">
                <a16:creationId xmlns:a16="http://schemas.microsoft.com/office/drawing/2014/main" xmlns="" id="{846F278D-CAF9-45BA-8E38-AA3F4F6BC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80" r="2" b="2"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34" name="Freeform: Shape 21">
            <a:extLst>
              <a:ext uri="{FF2B5EF4-FFF2-40B4-BE49-F238E27FC236}">
                <a16:creationId xmlns:a16="http://schemas.microsoft.com/office/drawing/2014/main" xmlns="" id="{55820E42-2F9D-41EF-B67F-522A133B3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5" name="Group 23">
            <a:extLst>
              <a:ext uri="{FF2B5EF4-FFF2-40B4-BE49-F238E27FC236}">
                <a16:creationId xmlns:a16="http://schemas.microsoft.com/office/drawing/2014/main" xmlns="" id="{13D9BC31-B57D-4933-AD83-94F462D4C2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84AFEA3-A055-41AE-96F3-34BA581424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028771F-62FA-4349-B7A8-CE1682D2CE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19CDEE6-CB2F-49F0-B237-2A26A3D1DC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xmlns="" id="{3DD82286-02D2-4210-A797-5D502D44A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xmlns="" id="{735449F4-80DA-4E06-B3B6-B9F519F4A6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xmlns="" id="{61FABA3B-05B6-433C-90F9-8D9691A840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E1FEBA45-D0A3-4091-9956-161EDA21A0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20BC5C-C418-4843-B04B-6918968D0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79B6897C-0564-4C10-B3F4-A1CF20EE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01" y="1004914"/>
            <a:ext cx="4767930" cy="11154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Vegetarianism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3E5F285-BD95-4989-B20B-778990159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" name="Graphic 78">
            <a:extLst>
              <a:ext uri="{FF2B5EF4-FFF2-40B4-BE49-F238E27FC236}">
                <a16:creationId xmlns:a16="http://schemas.microsoft.com/office/drawing/2014/main" xmlns="" id="{6C02F4BE-6538-4CAD-B506-5FEB41D3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5" name="Graphic 78">
              <a:extLst>
                <a:ext uri="{FF2B5EF4-FFF2-40B4-BE49-F238E27FC236}">
                  <a16:creationId xmlns:a16="http://schemas.microsoft.com/office/drawing/2014/main" xmlns="" id="{3937246C-D7B5-4CC9-B979-0999DFD5BF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78">
              <a:extLst>
                <a:ext uri="{FF2B5EF4-FFF2-40B4-BE49-F238E27FC236}">
                  <a16:creationId xmlns:a16="http://schemas.microsoft.com/office/drawing/2014/main" xmlns="" id="{559392DF-C926-44F7-920D-C232D60C05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xmlns="" id="{437FE2E3-579D-4AA7-8775-C78D1D5631D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xmlns="" id="{A6A05323-CAFA-4D34-83D6-3B23B020853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xmlns="" id="{D49C45E0-CA07-4FD4-9097-BF313F498A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xmlns="" id="{1EC741B7-EEE8-43D3-9F8E-C2B4DD1965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2E4F201-A0BB-4BB9-BC26-DDA65E67EE87}"/>
              </a:ext>
            </a:extLst>
          </p:cNvPr>
          <p:cNvSpPr txBox="1"/>
          <p:nvPr/>
        </p:nvSpPr>
        <p:spPr>
          <a:xfrm>
            <a:off x="374097" y="2767442"/>
            <a:ext cx="4767930" cy="274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Vegetarians do not eat any meat because it can cause cancer and earlier death</a:t>
            </a:r>
          </a:p>
          <a:p>
            <a:pPr marL="342900" indent="-3429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They also feel sorry for the animals</a:t>
            </a:r>
          </a:p>
          <a:p>
            <a:pPr marL="342900" indent="-3429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They eat dairy products and egg</a:t>
            </a:r>
          </a:p>
          <a:p>
            <a:pPr marL="342900" indent="-3429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Some of them are eating fish</a:t>
            </a:r>
          </a:p>
        </p:txBody>
      </p:sp>
      <p:pic>
        <p:nvPicPr>
          <p:cNvPr id="4" name="Kép 4" descr="A képen zöldség, különböző, több, változat látható&#10;&#10;Automatikusan generált leírás">
            <a:extLst>
              <a:ext uri="{FF2B5EF4-FFF2-40B4-BE49-F238E27FC236}">
                <a16:creationId xmlns:a16="http://schemas.microsoft.com/office/drawing/2014/main" xmlns="" id="{37133BC6-FB2A-47FB-AE04-BFCFD260F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839" y="335129"/>
            <a:ext cx="4240997" cy="5395871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B6061A8-D267-4967-AF47-C3CC45138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899042" y="5602884"/>
            <a:ext cx="4292956" cy="1255116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2DB770A-658D-4212-9BF2-236070D5D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8891063" y="5736410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9B99195-76A3-4B90-8F45-BAEF05699C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1029419-581A-4B40-B3E3-BD5931F99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8F181C6-C3A7-463D-B837-E6FB1B0801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xmlns="" id="{FB6F6AFA-67F5-4D3A-839B-6B3980B6F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xmlns="" id="{E9F49015-3756-46EC-AF1A-2F33219CB1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xmlns="" id="{44C1E606-364B-4793-83A8-61AC96EDBE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4D62BB33-881E-4E43-A746-75C1E7C32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91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CF8077F-320E-4A2D-9BE7-797125BF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96" y="672049"/>
            <a:ext cx="4470388" cy="1325563"/>
          </a:xfrm>
        </p:spPr>
        <p:txBody>
          <a:bodyPr/>
          <a:lstStyle/>
          <a:p>
            <a:r>
              <a:rPr lang="en-US" dirty="0" smtClean="0"/>
              <a:t>Unhealthy lifestyle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5D10F7D-C70B-4923-90AE-696FACA22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521885"/>
            <a:ext cx="3363331" cy="354904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4" descr="A képen étel, kültéri, hús, étkezés látható&#10;&#10;Automatikusan generált leírás">
            <a:extLst>
              <a:ext uri="{FF2B5EF4-FFF2-40B4-BE49-F238E27FC236}">
                <a16:creationId xmlns:a16="http://schemas.microsoft.com/office/drawing/2014/main" xmlns="" id="{35B5CDBE-6FF1-423A-A4F6-748669666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984" y="3312640"/>
            <a:ext cx="2907593" cy="3549045"/>
          </a:xfrm>
          <a:prstGeom prst="rect">
            <a:avLst/>
          </a:prstGeom>
        </p:spPr>
      </p:pic>
      <p:pic>
        <p:nvPicPr>
          <p:cNvPr id="5" name="Kép 5" descr="A képen étel, doboz, különböző, több látható&#10;&#10;Automatikusan generált leírás">
            <a:extLst>
              <a:ext uri="{FF2B5EF4-FFF2-40B4-BE49-F238E27FC236}">
                <a16:creationId xmlns:a16="http://schemas.microsoft.com/office/drawing/2014/main" xmlns="" id="{9019B114-132B-4CE1-A9A6-6D4B37610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514" y="3960"/>
            <a:ext cx="2973237" cy="3298872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1B51D25A-68E0-4E46-8DB5-948A32527B3D}"/>
              </a:ext>
            </a:extLst>
          </p:cNvPr>
          <p:cNvSpPr txBox="1"/>
          <p:nvPr/>
        </p:nvSpPr>
        <p:spPr>
          <a:xfrm>
            <a:off x="825440" y="299642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A37E6449-047D-4CBD-9788-696C09E89749}"/>
              </a:ext>
            </a:extLst>
          </p:cNvPr>
          <p:cNvSpPr txBox="1"/>
          <p:nvPr/>
        </p:nvSpPr>
        <p:spPr>
          <a:xfrm>
            <a:off x="343799" y="2816705"/>
            <a:ext cx="3864634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Unhealthy foods:</a:t>
            </a:r>
          </a:p>
          <a:p>
            <a:endParaRPr lang="en-US" b="1" dirty="0" smtClean="0"/>
          </a:p>
          <a:p>
            <a:r>
              <a:rPr lang="en-US" b="1" dirty="0" smtClean="0"/>
              <a:t>- </a:t>
            </a:r>
            <a:r>
              <a:rPr lang="en-US" dirty="0" smtClean="0"/>
              <a:t>Fast food</a:t>
            </a:r>
          </a:p>
          <a:p>
            <a:r>
              <a:rPr lang="en-US" dirty="0" smtClean="0"/>
              <a:t>- Pre-packaged foods</a:t>
            </a:r>
          </a:p>
          <a:p>
            <a:r>
              <a:rPr lang="en-US" dirty="0" smtClean="0"/>
              <a:t>- Sweets</a:t>
            </a:r>
          </a:p>
          <a:p>
            <a:r>
              <a:rPr lang="en-US" dirty="0" smtClean="0"/>
              <a:t>- Snacks</a:t>
            </a:r>
          </a:p>
          <a:p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Unhealthy drinks:</a:t>
            </a:r>
          </a:p>
          <a:p>
            <a:endParaRPr lang="en-US" b="1" dirty="0" smtClean="0"/>
          </a:p>
          <a:p>
            <a:r>
              <a:rPr lang="en-US" b="1" dirty="0" smtClean="0"/>
              <a:t>- </a:t>
            </a:r>
            <a:r>
              <a:rPr lang="en-US" dirty="0" smtClean="0"/>
              <a:t>Sodas</a:t>
            </a:r>
          </a:p>
          <a:p>
            <a:pPr>
              <a:buFont typeface="Arial"/>
            </a:pPr>
            <a:r>
              <a:rPr lang="en-US" dirty="0" smtClean="0"/>
              <a:t>- Too much coffee</a:t>
            </a:r>
          </a:p>
          <a:p>
            <a:pPr>
              <a:buFont typeface="Arial"/>
            </a:pPr>
            <a:r>
              <a:rPr lang="en-US" dirty="0" smtClean="0"/>
              <a:t>- Energy drinks</a:t>
            </a:r>
          </a:p>
          <a:p>
            <a:pPr>
              <a:buFont typeface="Arial"/>
            </a:pPr>
            <a:endParaRPr lang="hu-HU" dirty="0"/>
          </a:p>
        </p:txBody>
      </p:sp>
      <p:pic>
        <p:nvPicPr>
          <p:cNvPr id="6" name="Kép 6">
            <a:extLst>
              <a:ext uri="{FF2B5EF4-FFF2-40B4-BE49-F238E27FC236}">
                <a16:creationId xmlns:a16="http://schemas.microsoft.com/office/drawing/2014/main" xmlns="" id="{C38555B4-726D-4623-9517-A7F92E566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630" y="1989826"/>
            <a:ext cx="2313418" cy="4114800"/>
          </a:xfrm>
          <a:prstGeom prst="rect">
            <a:avLst/>
          </a:prstGeom>
        </p:spPr>
      </p:pic>
      <p:pic>
        <p:nvPicPr>
          <p:cNvPr id="7" name="Kép 7" descr="A képen ital, sör látható&#10;&#10;Automatikusan generált leírás">
            <a:extLst>
              <a:ext uri="{FF2B5EF4-FFF2-40B4-BE49-F238E27FC236}">
                <a16:creationId xmlns:a16="http://schemas.microsoft.com/office/drawing/2014/main" xmlns="" id="{2075ACD8-3D4B-4E85-8CCD-8885BA231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356" y="5751"/>
            <a:ext cx="253317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69DD73B-5BC6-4E3F-AF37-F7662F25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74" y="168842"/>
            <a:ext cx="4168463" cy="994884"/>
          </a:xfrm>
        </p:spPr>
        <p:txBody>
          <a:bodyPr/>
          <a:lstStyle/>
          <a:p>
            <a:r>
              <a:rPr lang="en-US" dirty="0" smtClean="0"/>
              <a:t>Harmful habits</a:t>
            </a:r>
            <a:endParaRPr lang="en-US" dirty="0"/>
          </a:p>
        </p:txBody>
      </p:sp>
      <p:pic>
        <p:nvPicPr>
          <p:cNvPr id="4" name="Kép 4" descr="A képen személy, zöld látható&#10;&#10;Automatikusan generált leírás">
            <a:extLst>
              <a:ext uri="{FF2B5EF4-FFF2-40B4-BE49-F238E27FC236}">
                <a16:creationId xmlns:a16="http://schemas.microsoft.com/office/drawing/2014/main" xmlns="" id="{B81DB382-25D4-4238-9C44-1B10480BD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419" y="1378237"/>
            <a:ext cx="2743200" cy="3555187"/>
          </a:xfrm>
        </p:spPr>
      </p:pic>
      <p:pic>
        <p:nvPicPr>
          <p:cNvPr id="5" name="Kép 5" descr="A képen szöveg, asztal, beltéri, munkaasztal látható&#10;&#10;Automatikusan generált leírás">
            <a:extLst>
              <a:ext uri="{FF2B5EF4-FFF2-40B4-BE49-F238E27FC236}">
                <a16:creationId xmlns:a16="http://schemas.microsoft.com/office/drawing/2014/main" xmlns="" id="{DA0F793E-B1E5-4A4E-8E2C-16F9EF3AF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607" y="329961"/>
            <a:ext cx="3447690" cy="2445588"/>
          </a:xfrm>
          <a:prstGeom prst="rect">
            <a:avLst/>
          </a:prstGeom>
        </p:spPr>
      </p:pic>
      <p:pic>
        <p:nvPicPr>
          <p:cNvPr id="6" name="Kép 6" descr="A képen elemek, több látható&#10;&#10;Automatikusan generált leírás">
            <a:extLst>
              <a:ext uri="{FF2B5EF4-FFF2-40B4-BE49-F238E27FC236}">
                <a16:creationId xmlns:a16="http://schemas.microsoft.com/office/drawing/2014/main" xmlns="" id="{779CE112-0E14-4B30-BCF9-A74BB55D8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860" y="336430"/>
            <a:ext cx="2504885" cy="4071668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72007B30-E8B2-4FBB-9136-DCBB92076CE1}"/>
              </a:ext>
            </a:extLst>
          </p:cNvPr>
          <p:cNvSpPr txBox="1"/>
          <p:nvPr/>
        </p:nvSpPr>
        <p:spPr>
          <a:xfrm>
            <a:off x="109269" y="4997570"/>
            <a:ext cx="351957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 smtClean="0"/>
              <a:t>Smoking:</a:t>
            </a:r>
          </a:p>
          <a:p>
            <a:r>
              <a:rPr lang="en-US" b="1" dirty="0" smtClean="0"/>
              <a:t>- </a:t>
            </a:r>
            <a:r>
              <a:rPr lang="en-US" dirty="0" smtClean="0"/>
              <a:t>Can cause health problems</a:t>
            </a:r>
          </a:p>
          <a:p>
            <a:r>
              <a:rPr lang="en-US" dirty="0" smtClean="0"/>
              <a:t>- It causes addiction</a:t>
            </a:r>
          </a:p>
          <a:p>
            <a:r>
              <a:rPr lang="en-US" dirty="0" smtClean="0"/>
              <a:t>- Damages our lung</a:t>
            </a:r>
            <a:r>
              <a:rPr lang="hu-HU" dirty="0" smtClean="0"/>
              <a:t>s</a:t>
            </a:r>
            <a:endParaRPr lang="en-US" dirty="0" smtClean="0"/>
          </a:p>
          <a:p>
            <a:r>
              <a:rPr lang="en-US" dirty="0" smtClean="0"/>
              <a:t>=Can cause financial problems</a:t>
            </a:r>
            <a:endParaRPr lang="en-US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2AAF577C-6B59-4EB1-936E-17FB85BE9968}"/>
              </a:ext>
            </a:extLst>
          </p:cNvPr>
          <p:cNvSpPr txBox="1"/>
          <p:nvPr/>
        </p:nvSpPr>
        <p:spPr>
          <a:xfrm>
            <a:off x="4306559" y="4565350"/>
            <a:ext cx="324640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 smtClean="0"/>
              <a:t>Drinking:</a:t>
            </a:r>
          </a:p>
          <a:p>
            <a:r>
              <a:rPr lang="en-US" b="1" dirty="0" smtClean="0"/>
              <a:t>- </a:t>
            </a:r>
            <a:r>
              <a:rPr lang="en-US" dirty="0" smtClean="0"/>
              <a:t>Damages our brain, (memory loss) arteries</a:t>
            </a:r>
          </a:p>
          <a:p>
            <a:r>
              <a:rPr lang="en-US" dirty="0" smtClean="0"/>
              <a:t>- Can cause cancer</a:t>
            </a:r>
          </a:p>
          <a:p>
            <a:r>
              <a:rPr lang="en-US" dirty="0" smtClean="0"/>
              <a:t>- Damages our liver</a:t>
            </a:r>
          </a:p>
          <a:p>
            <a:r>
              <a:rPr lang="en-US" dirty="0" smtClean="0"/>
              <a:t>= Needs special treatments</a:t>
            </a:r>
            <a:endParaRPr lang="en-US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ABA40358-FFA4-46FE-91FA-0FA32DF5EB2B}"/>
              </a:ext>
            </a:extLst>
          </p:cNvPr>
          <p:cNvSpPr txBox="1"/>
          <p:nvPr/>
        </p:nvSpPr>
        <p:spPr>
          <a:xfrm>
            <a:off x="8345698" y="3155471"/>
            <a:ext cx="330391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Taking drugs:</a:t>
            </a:r>
          </a:p>
          <a:p>
            <a:r>
              <a:rPr lang="en-US" b="1" dirty="0" smtClean="0"/>
              <a:t>- </a:t>
            </a:r>
            <a:r>
              <a:rPr lang="en-US" dirty="0" smtClean="0"/>
              <a:t>Damages our brain and our whole body</a:t>
            </a:r>
          </a:p>
          <a:p>
            <a:r>
              <a:rPr lang="en-US" dirty="0" smtClean="0"/>
              <a:t>- It can ruin our whole life</a:t>
            </a:r>
          </a:p>
          <a:p>
            <a:r>
              <a:rPr lang="en-US" dirty="0" smtClean="0"/>
              <a:t>- We can easily die of it</a:t>
            </a:r>
          </a:p>
          <a:p>
            <a:r>
              <a:rPr lang="en-US" dirty="0" smtClean="0"/>
              <a:t>= Needs rehab centers, and special therapies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F9C493A-9F03-49B4-B3FB-19CE5AC11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32C54A18-D29B-432A-B4CA-DC6075D0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442012"/>
            <a:ext cx="5566263" cy="980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Common illneses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0A46C7D-C1BB-49B8-8D37-39742820E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aphic 78">
            <a:extLst>
              <a:ext uri="{FF2B5EF4-FFF2-40B4-BE49-F238E27FC236}">
                <a16:creationId xmlns:a16="http://schemas.microsoft.com/office/drawing/2014/main" xmlns="" id="{61BBAB6F-65E6-4E2B-B363-6AB27C84E0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5" name="Graphic 78">
              <a:extLst>
                <a:ext uri="{FF2B5EF4-FFF2-40B4-BE49-F238E27FC236}">
                  <a16:creationId xmlns:a16="http://schemas.microsoft.com/office/drawing/2014/main" xmlns="" id="{6DA3BBB2-E620-4C13-98C9-FE1EF7D2ED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78">
              <a:extLst>
                <a:ext uri="{FF2B5EF4-FFF2-40B4-BE49-F238E27FC236}">
                  <a16:creationId xmlns:a16="http://schemas.microsoft.com/office/drawing/2014/main" xmlns="" id="{ADC9AB5D-88A1-4FA9-B467-E8EF8FFE5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xmlns="" id="{0867B8E5-4535-4743-8235-6612FEA410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xmlns="" id="{BE48FEA7-5915-4751-8090-63F3094324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xmlns="" id="{32B378CE-44FD-4120-B9ED-7828D4EE9A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xmlns="" id="{40FA43D3-D34B-4BC7-80D0-F3E75A222A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DACF811-39DC-4021-B6DD-23AB3DC6A9F4}"/>
              </a:ext>
            </a:extLst>
          </p:cNvPr>
          <p:cNvSpPr txBox="1"/>
          <p:nvPr/>
        </p:nvSpPr>
        <p:spPr>
          <a:xfrm>
            <a:off x="626358" y="1861899"/>
            <a:ext cx="4602980" cy="48847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Illnesses: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- </a:t>
            </a:r>
            <a:r>
              <a:rPr lang="en-US" sz="2000" dirty="0">
                <a:solidFill>
                  <a:schemeClr val="tx1"/>
                </a:solidFill>
              </a:rPr>
              <a:t>Flu and other infections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- Catching a cold in winter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- No appetite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- Runny nose</a:t>
            </a:r>
          </a:p>
          <a:p>
            <a:pPr marL="285750" indent="-28575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Serious diseases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- Diabetes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- High blood pressure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- Cancer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- AIDS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- Stroke, heart attack</a:t>
            </a:r>
          </a:p>
        </p:txBody>
      </p:sp>
      <p:pic>
        <p:nvPicPr>
          <p:cNvPr id="5" name="Kép 5" descr="A képen személy, beltéri látható&#10;&#10;Automatikusan generált leírás">
            <a:extLst>
              <a:ext uri="{FF2B5EF4-FFF2-40B4-BE49-F238E27FC236}">
                <a16:creationId xmlns:a16="http://schemas.microsoft.com/office/drawing/2014/main" xmlns="" id="{374CA305-66BC-4F8C-B02A-009D7E17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05" r="-1" b="14319"/>
          <a:stretch/>
        </p:blipFill>
        <p:spPr>
          <a:xfrm>
            <a:off x="6172356" y="10"/>
            <a:ext cx="6019644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55820E42-2F9D-41EF-B67F-522A133B3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3D9BC31-B57D-4933-AD83-94F462D4C2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84AFEA3-A055-41AE-96F3-34BA581424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028771F-62FA-4349-B7A8-CE1682D2CE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19CDEE6-CB2F-49F0-B237-2A26A3D1DC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xmlns="" id="{3DD82286-02D2-4210-A797-5D502D44A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xmlns="" id="{735449F4-80DA-4E06-B3B6-B9F519F4A6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xmlns="" id="{61FABA3B-05B6-433C-90F9-8D9691A840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E1FEBA45-D0A3-4091-9956-161EDA21A0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9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2F9C493A-9F03-49B4-B3FB-19CE5AC11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6363B9F1-768C-46F8-8DBC-2DC29184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>
            <a:normAutofit/>
          </a:bodyPr>
          <a:lstStyle/>
          <a:p>
            <a:r>
              <a:rPr lang="hu-HU" dirty="0" err="1"/>
              <a:t>Disabled</a:t>
            </a:r>
            <a:r>
              <a:rPr lang="hu-HU" dirty="0"/>
              <a:t> </a:t>
            </a:r>
            <a:r>
              <a:rPr lang="hu-HU" dirty="0" err="1"/>
              <a:t>people</a:t>
            </a:r>
            <a:endParaRPr lang="hu-H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90A46C7D-C1BB-49B8-8D37-39742820E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aphic 78">
            <a:extLst>
              <a:ext uri="{FF2B5EF4-FFF2-40B4-BE49-F238E27FC236}">
                <a16:creationId xmlns:a16="http://schemas.microsoft.com/office/drawing/2014/main" xmlns="" id="{61BBAB6F-65E6-4E2B-B363-6AB27C84E0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1" name="Graphic 78">
              <a:extLst>
                <a:ext uri="{FF2B5EF4-FFF2-40B4-BE49-F238E27FC236}">
                  <a16:creationId xmlns:a16="http://schemas.microsoft.com/office/drawing/2014/main" xmlns="" id="{6DA3BBB2-E620-4C13-98C9-FE1EF7D2ED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aphic 78">
              <a:extLst>
                <a:ext uri="{FF2B5EF4-FFF2-40B4-BE49-F238E27FC236}">
                  <a16:creationId xmlns:a16="http://schemas.microsoft.com/office/drawing/2014/main" xmlns="" id="{ADC9AB5D-88A1-4FA9-B467-E8EF8FFE5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xmlns="" id="{0867B8E5-4535-4743-8235-6612FEA410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Graphic 78">
                <a:extLst>
                  <a:ext uri="{FF2B5EF4-FFF2-40B4-BE49-F238E27FC236}">
                    <a16:creationId xmlns:a16="http://schemas.microsoft.com/office/drawing/2014/main" xmlns="" id="{BE48FEA7-5915-4751-8090-63F3094324A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Graphic 78">
                <a:extLst>
                  <a:ext uri="{FF2B5EF4-FFF2-40B4-BE49-F238E27FC236}">
                    <a16:creationId xmlns:a16="http://schemas.microsoft.com/office/drawing/2014/main" xmlns="" id="{32B378CE-44FD-4120-B9ED-7828D4EE9A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Graphic 78">
                <a:extLst>
                  <a:ext uri="{FF2B5EF4-FFF2-40B4-BE49-F238E27FC236}">
                    <a16:creationId xmlns:a16="http://schemas.microsoft.com/office/drawing/2014/main" xmlns="" id="{40FA43D3-D34B-4BC7-80D0-F3E75A222A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1B9545A-9DA0-4B90-B570-A983C82D9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5566263" cy="369144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hu-HU" b="1" dirty="0"/>
              <a:t>- </a:t>
            </a:r>
            <a:r>
              <a:rPr lang="en-US" b="1" dirty="0" smtClean="0"/>
              <a:t>Not treated equally</a:t>
            </a:r>
          </a:p>
          <a:p>
            <a:r>
              <a:rPr lang="en-US" b="1" dirty="0" smtClean="0"/>
              <a:t>- Need help everyday</a:t>
            </a:r>
          </a:p>
          <a:p>
            <a:r>
              <a:rPr lang="en-US" b="1" dirty="0" smtClean="0"/>
              <a:t>- Difficult for them to move around</a:t>
            </a:r>
          </a:p>
          <a:p>
            <a:r>
              <a:rPr lang="en-US" b="1" dirty="0" smtClean="0"/>
              <a:t>+ They want to pursue a meaningful life</a:t>
            </a:r>
          </a:p>
          <a:p>
            <a:r>
              <a:rPr lang="en-US" b="1" dirty="0" smtClean="0"/>
              <a:t>+ There are different types of sports adapted for them</a:t>
            </a:r>
          </a:p>
          <a:p>
            <a:r>
              <a:rPr lang="en-US" b="1" dirty="0" smtClean="0"/>
              <a:t>+ There are different TV programs made for deaf people</a:t>
            </a:r>
          </a:p>
          <a:p>
            <a:r>
              <a:rPr lang="en-US" b="1" dirty="0" smtClean="0"/>
              <a:t>+ Audible traffic signals for blind people</a:t>
            </a:r>
          </a:p>
          <a:p>
            <a:r>
              <a:rPr lang="en-US" b="1" dirty="0" smtClean="0"/>
              <a:t>+ More guide dogs</a:t>
            </a:r>
            <a:endParaRPr lang="en-US" b="1" dirty="0"/>
          </a:p>
        </p:txBody>
      </p:sp>
      <p:pic>
        <p:nvPicPr>
          <p:cNvPr id="4" name="Kép 4" descr="A képen kültéri, személy, fa, fű látható&#10;&#10;Automatikusan generált leírás">
            <a:extLst>
              <a:ext uri="{FF2B5EF4-FFF2-40B4-BE49-F238E27FC236}">
                <a16:creationId xmlns:a16="http://schemas.microsoft.com/office/drawing/2014/main" xmlns="" id="{1481604F-D93A-4A92-8FB3-B94F28D2F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9" r="10147"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55820E42-2F9D-41EF-B67F-522A133B3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3D9BC31-B57D-4933-AD83-94F462D4C2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D84AFEA3-A055-41AE-96F3-34BA581424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028771F-62FA-4349-B7A8-CE1682D2CE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319CDEE6-CB2F-49F0-B237-2A26A3D1DC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Graphic 12">
              <a:extLst>
                <a:ext uri="{FF2B5EF4-FFF2-40B4-BE49-F238E27FC236}">
                  <a16:creationId xmlns:a16="http://schemas.microsoft.com/office/drawing/2014/main" xmlns="" id="{3DD82286-02D2-4210-A797-5D502D44A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15">
              <a:extLst>
                <a:ext uri="{FF2B5EF4-FFF2-40B4-BE49-F238E27FC236}">
                  <a16:creationId xmlns:a16="http://schemas.microsoft.com/office/drawing/2014/main" xmlns="" id="{735449F4-80DA-4E06-B3B6-B9F519F4A6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15">
              <a:extLst>
                <a:ext uri="{FF2B5EF4-FFF2-40B4-BE49-F238E27FC236}">
                  <a16:creationId xmlns:a16="http://schemas.microsoft.com/office/drawing/2014/main" xmlns="" id="{61FABA3B-05B6-433C-90F9-8D9691A840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E1FEBA45-D0A3-4091-9956-161EDA21A0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804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B0F2AC-8567-4D03-BFFC-653DB596C52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6</TotalTime>
  <Words>246</Words>
  <Application>Microsoft Office PowerPoint</Application>
  <PresentationFormat>Egyéni</PresentationFormat>
  <Paragraphs>95</Paragraphs>
  <Slides>10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RocaVTI</vt:lpstr>
      <vt:lpstr>Healthy  and  unhealthy lifestyles</vt:lpstr>
      <vt:lpstr>Mental health</vt:lpstr>
      <vt:lpstr>Healthy foods and drinks</vt:lpstr>
      <vt:lpstr>Importance of doing sports</vt:lpstr>
      <vt:lpstr>Vegetarianism</vt:lpstr>
      <vt:lpstr>Unhealthy lifestyle</vt:lpstr>
      <vt:lpstr>Harmful habits</vt:lpstr>
      <vt:lpstr>Common illneses</vt:lpstr>
      <vt:lpstr>Disabled people</vt:lpstr>
      <vt:lpstr>Thanks for your attention!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>PC</cp:lastModifiedBy>
  <cp:revision>681</cp:revision>
  <dcterms:created xsi:type="dcterms:W3CDTF">2021-10-17T13:32:53Z</dcterms:created>
  <dcterms:modified xsi:type="dcterms:W3CDTF">2021-12-16T17:29:58Z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